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3"/>
  </p:notesMasterIdLst>
  <p:sldIdLst>
    <p:sldId id="256" r:id="rId5"/>
    <p:sldId id="273" r:id="rId6"/>
    <p:sldId id="259" r:id="rId7"/>
    <p:sldId id="260" r:id="rId8"/>
    <p:sldId id="258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9" r:id="rId17"/>
    <p:sldId id="270" r:id="rId18"/>
    <p:sldId id="274" r:id="rId19"/>
    <p:sldId id="268" r:id="rId20"/>
    <p:sldId id="271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4E28"/>
    <a:srgbClr val="22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3648" autoAdjust="0"/>
  </p:normalViewPr>
  <p:slideViewPr>
    <p:cSldViewPr snapToGrid="0">
      <p:cViewPr varScale="1">
        <p:scale>
          <a:sx n="104" d="100"/>
          <a:sy n="104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9E9DD-BE87-46D0-98E6-18D835742F3D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A13104-5B66-4F3A-89CF-EEB8E84CD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896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https://audio.com/casey-giordano/audio/personnel-selection-podcast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13104-5B66-4F3A-89CF-EEB8E84CD7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043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https://training.npr.org/2017/01/31/the-ear-training-guide-for-audio-producers/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13104-5B66-4F3A-89CF-EEB8E84CD7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96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40"/>
            <a:ext cx="9144000" cy="1655761"/>
          </a:xfrm>
        </p:spPr>
        <p:txBody>
          <a:bodyPr>
            <a:normAutofit/>
          </a:bodyPr>
          <a:lstStyle>
            <a:lvl1pPr marL="0" indent="0" algn="ctr">
              <a:buNone/>
              <a:defRPr sz="2881" b="1">
                <a:latin typeface="Calibri" charset="0"/>
                <a:ea typeface="Calibri" charset="0"/>
                <a:cs typeface="Calibri" charset="0"/>
              </a:defRPr>
            </a:lvl1pPr>
            <a:lvl2pPr marL="457262" indent="0" algn="ctr">
              <a:buNone/>
              <a:defRPr sz="2000"/>
            </a:lvl2pPr>
            <a:lvl3pPr marL="914524" indent="0" algn="ctr">
              <a:buNone/>
              <a:defRPr sz="1800"/>
            </a:lvl3pPr>
            <a:lvl4pPr marL="1371786" indent="0" algn="ctr">
              <a:buNone/>
              <a:defRPr sz="1600"/>
            </a:lvl4pPr>
            <a:lvl5pPr marL="1829046" indent="0" algn="ctr">
              <a:buNone/>
              <a:defRPr sz="1600"/>
            </a:lvl5pPr>
            <a:lvl6pPr marL="2286308" indent="0" algn="ctr">
              <a:buNone/>
              <a:defRPr sz="1600"/>
            </a:lvl6pPr>
            <a:lvl7pPr marL="2743570" indent="0" algn="ctr">
              <a:buNone/>
              <a:defRPr sz="1600"/>
            </a:lvl7pPr>
            <a:lvl8pPr marL="3200832" indent="0" algn="ctr">
              <a:buNone/>
              <a:defRPr sz="1600"/>
            </a:lvl8pPr>
            <a:lvl9pPr marL="3658094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99463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2765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903" y="365126"/>
            <a:ext cx="1455248" cy="5811839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9188116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21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9378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45726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52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7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90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30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57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8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80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6322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26075"/>
            <a:ext cx="5181600" cy="4950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26075"/>
            <a:ext cx="5181600" cy="4950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0150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91935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417615"/>
            <a:ext cx="5157787" cy="42722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62" indent="0">
              <a:buNone/>
              <a:defRPr sz="2000" b="1"/>
            </a:lvl2pPr>
            <a:lvl3pPr marL="914524" indent="0">
              <a:buNone/>
              <a:defRPr sz="1800" b="1"/>
            </a:lvl3pPr>
            <a:lvl4pPr marL="1371786" indent="0">
              <a:buNone/>
              <a:defRPr sz="1600" b="1"/>
            </a:lvl4pPr>
            <a:lvl5pPr marL="1829046" indent="0">
              <a:buNone/>
              <a:defRPr sz="1600" b="1"/>
            </a:lvl5pPr>
            <a:lvl6pPr marL="2286308" indent="0">
              <a:buNone/>
              <a:defRPr sz="1600" b="1"/>
            </a:lvl6pPr>
            <a:lvl7pPr marL="2743570" indent="0">
              <a:buNone/>
              <a:defRPr sz="1600" b="1"/>
            </a:lvl7pPr>
            <a:lvl8pPr marL="3200832" indent="0">
              <a:buNone/>
              <a:defRPr sz="1600" b="1"/>
            </a:lvl8pPr>
            <a:lvl9pPr marL="365809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977978"/>
            <a:ext cx="5157787" cy="4211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417615"/>
            <a:ext cx="5183188" cy="42722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62" indent="0">
              <a:buNone/>
              <a:defRPr sz="2000" b="1"/>
            </a:lvl2pPr>
            <a:lvl3pPr marL="914524" indent="0">
              <a:buNone/>
              <a:defRPr sz="1800" b="1"/>
            </a:lvl3pPr>
            <a:lvl4pPr marL="1371786" indent="0">
              <a:buNone/>
              <a:defRPr sz="1600" b="1"/>
            </a:lvl4pPr>
            <a:lvl5pPr marL="1829046" indent="0">
              <a:buNone/>
              <a:defRPr sz="1600" b="1"/>
            </a:lvl5pPr>
            <a:lvl6pPr marL="2286308" indent="0">
              <a:buNone/>
              <a:defRPr sz="1600" b="1"/>
            </a:lvl6pPr>
            <a:lvl7pPr marL="2743570" indent="0">
              <a:buNone/>
              <a:defRPr sz="1600" b="1"/>
            </a:lvl7pPr>
            <a:lvl8pPr marL="3200832" indent="0">
              <a:buNone/>
              <a:defRPr sz="1600" b="1"/>
            </a:lvl8pPr>
            <a:lvl9pPr marL="3658094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1977978"/>
            <a:ext cx="5183188" cy="4211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51960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2533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8555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940755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57200"/>
            <a:ext cx="6172200" cy="54038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489625"/>
            <a:ext cx="3932237" cy="4379364"/>
          </a:xfrm>
        </p:spPr>
        <p:txBody>
          <a:bodyPr/>
          <a:lstStyle>
            <a:lvl1pPr marL="0" indent="0">
              <a:buNone/>
              <a:defRPr sz="1600"/>
            </a:lvl1pPr>
            <a:lvl2pPr marL="457262" indent="0">
              <a:buNone/>
              <a:defRPr sz="1400"/>
            </a:lvl2pPr>
            <a:lvl3pPr marL="914524" indent="0">
              <a:buNone/>
              <a:defRPr sz="1200"/>
            </a:lvl3pPr>
            <a:lvl4pPr marL="1371786" indent="0">
              <a:buNone/>
              <a:defRPr sz="1000"/>
            </a:lvl4pPr>
            <a:lvl5pPr marL="1829046" indent="0">
              <a:buNone/>
              <a:defRPr sz="1000"/>
            </a:lvl5pPr>
            <a:lvl6pPr marL="2286308" indent="0">
              <a:buNone/>
              <a:defRPr sz="1000"/>
            </a:lvl6pPr>
            <a:lvl7pPr marL="2743570" indent="0">
              <a:buNone/>
              <a:defRPr sz="1000"/>
            </a:lvl7pPr>
            <a:lvl8pPr marL="3200832" indent="0">
              <a:buNone/>
              <a:defRPr sz="1000"/>
            </a:lvl8pPr>
            <a:lvl9pPr marL="3658094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7456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457200"/>
            <a:ext cx="6172200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62" indent="0">
              <a:buNone/>
              <a:defRPr sz="2800"/>
            </a:lvl2pPr>
            <a:lvl3pPr marL="914524" indent="0">
              <a:buNone/>
              <a:defRPr sz="2400"/>
            </a:lvl3pPr>
            <a:lvl4pPr marL="1371786" indent="0">
              <a:buNone/>
              <a:defRPr sz="2000"/>
            </a:lvl4pPr>
            <a:lvl5pPr marL="1829046" indent="0">
              <a:buNone/>
              <a:defRPr sz="2000"/>
            </a:lvl5pPr>
            <a:lvl6pPr marL="2286308" indent="0">
              <a:buNone/>
              <a:defRPr sz="2000"/>
            </a:lvl6pPr>
            <a:lvl7pPr marL="2743570" indent="0">
              <a:buNone/>
              <a:defRPr sz="2000"/>
            </a:lvl7pPr>
            <a:lvl8pPr marL="3200832" indent="0">
              <a:buNone/>
              <a:defRPr sz="2000"/>
            </a:lvl8pPr>
            <a:lvl9pPr marL="365809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940755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489625"/>
            <a:ext cx="3932237" cy="4379364"/>
          </a:xfrm>
        </p:spPr>
        <p:txBody>
          <a:bodyPr/>
          <a:lstStyle>
            <a:lvl1pPr marL="0" indent="0">
              <a:buNone/>
              <a:defRPr sz="1600"/>
            </a:lvl1pPr>
            <a:lvl2pPr marL="457262" indent="0">
              <a:buNone/>
              <a:defRPr sz="1400"/>
            </a:lvl2pPr>
            <a:lvl3pPr marL="914524" indent="0">
              <a:buNone/>
              <a:defRPr sz="1200"/>
            </a:lvl3pPr>
            <a:lvl4pPr marL="1371786" indent="0">
              <a:buNone/>
              <a:defRPr sz="1000"/>
            </a:lvl4pPr>
            <a:lvl5pPr marL="1829046" indent="0">
              <a:buNone/>
              <a:defRPr sz="1000"/>
            </a:lvl5pPr>
            <a:lvl6pPr marL="2286308" indent="0">
              <a:buNone/>
              <a:defRPr sz="1000"/>
            </a:lvl6pPr>
            <a:lvl7pPr marL="2743570" indent="0">
              <a:buNone/>
              <a:defRPr sz="1000"/>
            </a:lvl7pPr>
            <a:lvl8pPr marL="3200832" indent="0">
              <a:buNone/>
              <a:defRPr sz="1000"/>
            </a:lvl8pPr>
            <a:lvl9pPr marL="3658094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4550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s://creativecommons.org/licenses/by-nc-sa/4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1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17745"/>
            <a:ext cx="10515600" cy="4205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6401564"/>
            <a:ext cx="12192000" cy="10885"/>
          </a:xfrm>
          <a:prstGeom prst="rect">
            <a:avLst/>
          </a:prstGeom>
          <a:solidFill>
            <a:srgbClr val="F14E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"/>
          </a:p>
        </p:txBody>
      </p:sp>
      <p:sp>
        <p:nvSpPr>
          <p:cNvPr id="17" name="Rectangle 16"/>
          <p:cNvSpPr/>
          <p:nvPr userDrawn="1"/>
        </p:nvSpPr>
        <p:spPr>
          <a:xfrm flipV="1">
            <a:off x="0" y="6326053"/>
            <a:ext cx="12192000" cy="43543"/>
          </a:xfrm>
          <a:prstGeom prst="rect">
            <a:avLst/>
          </a:prstGeom>
          <a:solidFill>
            <a:srgbClr val="22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"/>
          </a:p>
        </p:txBody>
      </p:sp>
      <p:sp>
        <p:nvSpPr>
          <p:cNvPr id="18" name="Rectangle 17"/>
          <p:cNvSpPr/>
          <p:nvPr userDrawn="1"/>
        </p:nvSpPr>
        <p:spPr>
          <a:xfrm>
            <a:off x="0" y="6277671"/>
            <a:ext cx="12192000" cy="10885"/>
          </a:xfrm>
          <a:prstGeom prst="rect">
            <a:avLst/>
          </a:prstGeom>
          <a:solidFill>
            <a:srgbClr val="F14E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"/>
          </a:p>
        </p:txBody>
      </p:sp>
      <p:sp>
        <p:nvSpPr>
          <p:cNvPr id="5" name="Rectangle 4">
            <a:hlinkClick r:id="rId13"/>
            <a:extLst>
              <a:ext uri="{FF2B5EF4-FFF2-40B4-BE49-F238E27FC236}">
                <a16:creationId xmlns:a16="http://schemas.microsoft.com/office/drawing/2014/main" id="{1A0108EC-FE9C-4174-927E-AAAF8B99F787}"/>
              </a:ext>
            </a:extLst>
          </p:cNvPr>
          <p:cNvSpPr/>
          <p:nvPr userDrawn="1"/>
        </p:nvSpPr>
        <p:spPr>
          <a:xfrm>
            <a:off x="1747838" y="6710363"/>
            <a:ext cx="1319212" cy="1476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84A672C-994F-4F63-9A9F-E33D1B729C6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4540" y="6458302"/>
            <a:ext cx="2351120" cy="36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664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524" rtl="0" eaLnBrk="1" latinLnBrk="0" hangingPunct="1">
        <a:lnSpc>
          <a:spcPct val="90000"/>
        </a:lnSpc>
        <a:spcBef>
          <a:spcPct val="0"/>
        </a:spcBef>
        <a:buNone/>
        <a:defRPr sz="4401" b="1" kern="1200">
          <a:solidFill>
            <a:srgbClr val="F14E28"/>
          </a:solidFill>
          <a:latin typeface="FiraGO" panose="020B0503050000020004" pitchFamily="34" charset="0"/>
          <a:ea typeface="FiraGO" panose="020B0503050000020004" pitchFamily="34" charset="0"/>
          <a:cs typeface="FiraGO" panose="020B0503050000020004" pitchFamily="34" charset="0"/>
        </a:defRPr>
      </a:lvl1pPr>
    </p:titleStyle>
    <p:bodyStyle>
      <a:lvl1pPr marL="228630" indent="-228630" algn="l" defTabSz="914524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lang="en-US" sz="2800" kern="1200" dirty="0">
          <a:solidFill>
            <a:schemeClr val="tx1"/>
          </a:solidFill>
          <a:latin typeface="FiraGO" panose="020B0503050000020004" pitchFamily="34" charset="0"/>
          <a:ea typeface="FiraGO" panose="020B0503050000020004" pitchFamily="34" charset="0"/>
          <a:cs typeface="FiraGO" panose="020B0503050000020004" pitchFamily="34" charset="0"/>
        </a:defRPr>
      </a:lvl1pPr>
      <a:lvl2pPr marL="685892" indent="-228630" algn="l" defTabSz="914524" rtl="0" eaLnBrk="1" latinLnBrk="0" hangingPunct="1">
        <a:lnSpc>
          <a:spcPct val="90000"/>
        </a:lnSpc>
        <a:spcBef>
          <a:spcPts val="500"/>
        </a:spcBef>
        <a:buFont typeface="Wingdings" charset="2"/>
        <a:buChar char="§"/>
        <a:defRPr lang="en-US" sz="2400" kern="1200" dirty="0">
          <a:solidFill>
            <a:schemeClr val="tx1"/>
          </a:solidFill>
          <a:latin typeface="FiraGO" panose="020B0503050000020004" pitchFamily="34" charset="0"/>
          <a:ea typeface="FiraGO" panose="020B0503050000020004" pitchFamily="34" charset="0"/>
          <a:cs typeface="FiraGO" panose="020B0503050000020004" pitchFamily="34" charset="0"/>
        </a:defRPr>
      </a:lvl2pPr>
      <a:lvl3pPr marL="1143154" indent="-228630" algn="l" defTabSz="914524" rtl="0" eaLnBrk="1" latinLnBrk="0" hangingPunct="1">
        <a:lnSpc>
          <a:spcPct val="90000"/>
        </a:lnSpc>
        <a:spcBef>
          <a:spcPts val="500"/>
        </a:spcBef>
        <a:buFont typeface=".AppleSystemUIFont" charset="-120"/>
        <a:buChar char="–"/>
        <a:defRPr lang="en-US" sz="2000" kern="1200" dirty="0">
          <a:solidFill>
            <a:schemeClr val="tx1"/>
          </a:solidFill>
          <a:latin typeface="FiraGO" panose="020B0503050000020004" pitchFamily="34" charset="0"/>
          <a:ea typeface="FiraGO" panose="020B0503050000020004" pitchFamily="34" charset="0"/>
          <a:cs typeface="FiraGO" panose="020B0503050000020004" pitchFamily="34" charset="0"/>
        </a:defRPr>
      </a:lvl3pPr>
      <a:lvl4pPr marL="1600416" indent="-228630" algn="l" defTabSz="914524" rtl="0" eaLnBrk="1" latinLnBrk="0" hangingPunct="1">
        <a:lnSpc>
          <a:spcPct val="90000"/>
        </a:lnSpc>
        <a:spcBef>
          <a:spcPts val="500"/>
        </a:spcBef>
        <a:buFont typeface="LucidaGrande" charset="0"/>
        <a:buChar char="□"/>
        <a:defRPr lang="en-US" sz="1800" kern="1200" dirty="0">
          <a:solidFill>
            <a:schemeClr val="tx1"/>
          </a:solidFill>
          <a:latin typeface="FiraGO" panose="020B0503050000020004" pitchFamily="34" charset="0"/>
          <a:ea typeface="FiraGO" panose="020B0503050000020004" pitchFamily="34" charset="0"/>
          <a:cs typeface="FiraGO" panose="020B0503050000020004" pitchFamily="34" charset="0"/>
        </a:defRPr>
      </a:lvl4pPr>
      <a:lvl5pPr marL="2057678" indent="-228630" algn="l" defTabSz="914524" rtl="0" eaLnBrk="1" latinLnBrk="0" hangingPunct="1">
        <a:lnSpc>
          <a:spcPct val="90000"/>
        </a:lnSpc>
        <a:spcBef>
          <a:spcPts val="500"/>
        </a:spcBef>
        <a:buFont typeface=".AppleSystemUIFont" charset="-120"/>
        <a:buChar char="-"/>
        <a:defRPr lang="en-US" sz="1800" kern="1200" dirty="0">
          <a:solidFill>
            <a:schemeClr val="tx1"/>
          </a:solidFill>
          <a:latin typeface="FiraGO" panose="020B0503050000020004" pitchFamily="34" charset="0"/>
          <a:ea typeface="FiraGO" panose="020B0503050000020004" pitchFamily="34" charset="0"/>
          <a:cs typeface="FiraGO" panose="020B0503050000020004" pitchFamily="34" charset="0"/>
        </a:defRPr>
      </a:lvl5pPr>
      <a:lvl6pPr marL="2514940" indent="-228630" algn="l" defTabSz="91452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202" indent="-228630" algn="l" defTabSz="91452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462" indent="-228630" algn="l" defTabSz="91452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724" indent="-228630" algn="l" defTabSz="91452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52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62" algn="l" defTabSz="91452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24" algn="l" defTabSz="91452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86" algn="l" defTabSz="91452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046" algn="l" defTabSz="91452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308" algn="l" defTabSz="91452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570" algn="l" defTabSz="91452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832" algn="l" defTabSz="91452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094" algn="l" defTabSz="91452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1BAB-65DA-4D26-B2BC-731CEE82B2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Student podcasts in class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46BE62-71E3-4215-AA24-5AC3803479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/>
              <a:t>An ear-resistibly fun and creative assessment tool</a:t>
            </a:r>
          </a:p>
        </p:txBody>
      </p:sp>
    </p:spTree>
    <p:extLst>
      <p:ext uri="{BB962C8B-B14F-4D97-AF65-F5344CB8AC3E}">
        <p14:creationId xmlns:p14="http://schemas.microsoft.com/office/powerpoint/2010/main" val="3294268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D3193-9B17-B4B4-3C1E-BEF5BB419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Check-in 4) Peer review (2 weeks)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53E91-30A1-E369-E633-22345E649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5"/>
            <a:ext cx="10515600" cy="48570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Instructions</a:t>
            </a:r>
          </a:p>
          <a:p>
            <a:pPr lvl="1"/>
            <a:r>
              <a:rPr lang="en-US" dirty="0"/>
              <a:t>Each </a:t>
            </a:r>
            <a:r>
              <a:rPr lang="en-US" i="1" dirty="0"/>
              <a:t>person</a:t>
            </a:r>
            <a:r>
              <a:rPr lang="en-US" dirty="0"/>
              <a:t> assigned 2 podcasts to review</a:t>
            </a:r>
          </a:p>
          <a:p>
            <a:pPr lvl="1"/>
            <a:r>
              <a:rPr lang="en-US" dirty="0"/>
              <a:t>“Provide helpful, constructive, and at least some positive comments about each podcast”</a:t>
            </a:r>
          </a:p>
          <a:p>
            <a:r>
              <a:rPr lang="en-US" dirty="0"/>
              <a:t>Peer review guidance</a:t>
            </a:r>
          </a:p>
          <a:p>
            <a:pPr marL="914462" lvl="1" indent="-457200">
              <a:buFont typeface="+mj-lt"/>
              <a:buAutoNum type="arabicPeriod"/>
            </a:pPr>
            <a:r>
              <a:rPr lang="en-US" dirty="0"/>
              <a:t>Provide </a:t>
            </a:r>
            <a:r>
              <a:rPr lang="en-US" b="1" dirty="0"/>
              <a:t>goals</a:t>
            </a:r>
            <a:r>
              <a:rPr lang="en-US" dirty="0"/>
              <a:t> of peer review (specific &amp; actionable, build </a:t>
            </a:r>
            <a:r>
              <a:rPr lang="en-US" i="1" dirty="0"/>
              <a:t>your </a:t>
            </a:r>
            <a:r>
              <a:rPr lang="en-US" dirty="0"/>
              <a:t>presentation skills by reviewing others’, strengthen community)</a:t>
            </a:r>
          </a:p>
          <a:p>
            <a:pPr marL="914462" lvl="1" indent="-457200">
              <a:buFont typeface="+mj-lt"/>
              <a:buAutoNum type="arabicPeriod"/>
            </a:pPr>
            <a:r>
              <a:rPr lang="en-US" dirty="0"/>
              <a:t>Provide </a:t>
            </a:r>
            <a:r>
              <a:rPr lang="en-US" b="1" dirty="0"/>
              <a:t>rubric</a:t>
            </a:r>
            <a:r>
              <a:rPr lang="en-US" dirty="0"/>
              <a:t> for evaluation</a:t>
            </a:r>
          </a:p>
          <a:p>
            <a:pPr lvl="2"/>
            <a:r>
              <a:rPr lang="en-US" dirty="0"/>
              <a:t>Clarity of ideas, conciseness, organization, psychological application, professionalism</a:t>
            </a:r>
          </a:p>
          <a:p>
            <a:pPr marL="914462" lvl="1" indent="-457200">
              <a:buFont typeface="+mj-lt"/>
              <a:buAutoNum type="arabicPeriod"/>
            </a:pPr>
            <a:r>
              <a:rPr lang="en-US" dirty="0"/>
              <a:t>Provide </a:t>
            </a:r>
            <a:r>
              <a:rPr lang="en-US" b="1" dirty="0"/>
              <a:t>guiding/probing questions </a:t>
            </a:r>
            <a:r>
              <a:rPr lang="en-US" dirty="0"/>
              <a:t>for each category in the rubric</a:t>
            </a:r>
          </a:p>
          <a:p>
            <a:r>
              <a:rPr lang="en-US" dirty="0"/>
              <a:t>Exposure to others’ podcasts is useful</a:t>
            </a:r>
          </a:p>
          <a:p>
            <a:pPr lvl="1"/>
            <a:r>
              <a:rPr lang="en-US" dirty="0"/>
              <a:t>Learn from others (content, presentation skills)</a:t>
            </a:r>
          </a:p>
          <a:p>
            <a:pPr lvl="1"/>
            <a:r>
              <a:rPr lang="en-US" dirty="0"/>
              <a:t>Build community </a:t>
            </a:r>
          </a:p>
        </p:txBody>
      </p:sp>
    </p:spTree>
    <p:extLst>
      <p:ext uri="{BB962C8B-B14F-4D97-AF65-F5344CB8AC3E}">
        <p14:creationId xmlns:p14="http://schemas.microsoft.com/office/powerpoint/2010/main" val="1873964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0045A-C6E9-243B-690F-CDB68A689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review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E70D24-054B-D7EE-FC16-C48976549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564" y="0"/>
            <a:ext cx="5812436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769E69-76E6-18D9-22F3-B589CCB8C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17" y="1212233"/>
            <a:ext cx="5555939" cy="479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752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2368E-1936-934D-1860-2538D0C7A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Check-in 5) Reflection (2 weeks)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29279-B7A9-5887-B17E-828C453FC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4"/>
            <a:ext cx="10515600" cy="481592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Main instructions</a:t>
            </a:r>
          </a:p>
          <a:p>
            <a:r>
              <a:rPr lang="en-US" dirty="0"/>
              <a:t>Read reviews, highlight comments that are helpful, challenging, or thought-provoking</a:t>
            </a:r>
          </a:p>
          <a:p>
            <a:r>
              <a:rPr lang="en-US" dirty="0"/>
              <a:t>Respond to the feedback</a:t>
            </a:r>
          </a:p>
          <a:p>
            <a:pPr lvl="1"/>
            <a:r>
              <a:rPr lang="en-US" dirty="0"/>
              <a:t>Identify 3 pieces of feedback to respond to in detail</a:t>
            </a:r>
          </a:p>
          <a:p>
            <a:pPr lvl="1"/>
            <a:r>
              <a:rPr lang="en-US" dirty="0"/>
              <a:t>About 5 sentences reflection about feedback (valuable? Helpful? Improve your future?)</a:t>
            </a:r>
          </a:p>
          <a:p>
            <a:r>
              <a:rPr lang="en-US" dirty="0"/>
              <a:t>Reflect on process</a:t>
            </a:r>
          </a:p>
          <a:p>
            <a:pPr lvl="1"/>
            <a:r>
              <a:rPr lang="en-US" dirty="0"/>
              <a:t>250 to 500 word reflection</a:t>
            </a:r>
          </a:p>
          <a:p>
            <a:pPr lvl="1"/>
            <a:r>
              <a:rPr lang="en-US" dirty="0"/>
              <a:t>Insights from peer review</a:t>
            </a:r>
          </a:p>
          <a:p>
            <a:pPr lvl="1"/>
            <a:r>
              <a:rPr lang="en-US" dirty="0"/>
              <a:t>What did you learn about the topic that was interesting, exciting, engaging, etc.</a:t>
            </a:r>
          </a:p>
          <a:p>
            <a:pPr lvl="1"/>
            <a:r>
              <a:rPr lang="en-US" dirty="0"/>
              <a:t>Subjective eval of podcast as an alternative presentation format</a:t>
            </a:r>
          </a:p>
        </p:txBody>
      </p:sp>
    </p:spTree>
    <p:extLst>
      <p:ext uri="{BB962C8B-B14F-4D97-AF65-F5344CB8AC3E}">
        <p14:creationId xmlns:p14="http://schemas.microsoft.com/office/powerpoint/2010/main" val="3753016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DE2A1-4492-1AC1-192F-AD4FE40E7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 group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ACD03-FC23-5918-6CAD-4D2A07779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course(s) that you teach could you implement a podcast in? </a:t>
            </a:r>
          </a:p>
          <a:p>
            <a:r>
              <a:rPr lang="en-US" dirty="0"/>
              <a:t>How would students identify topics? </a:t>
            </a:r>
          </a:p>
          <a:p>
            <a:pPr lvl="1"/>
            <a:r>
              <a:rPr lang="en-US" dirty="0"/>
              <a:t>General topic for the class, students pick within it</a:t>
            </a:r>
          </a:p>
          <a:p>
            <a:pPr lvl="1"/>
            <a:r>
              <a:rPr lang="en-US" dirty="0"/>
              <a:t>Students self select any class-related topic (with permission)</a:t>
            </a:r>
          </a:p>
          <a:p>
            <a:pPr lvl="1"/>
            <a:r>
              <a:rPr lang="en-US" dirty="0"/>
              <a:t>Assign topics to students based on course content</a:t>
            </a:r>
          </a:p>
          <a:p>
            <a:pPr lvl="1"/>
            <a:r>
              <a:rPr lang="en-US" dirty="0"/>
              <a:t>Other?</a:t>
            </a:r>
          </a:p>
          <a:p>
            <a:r>
              <a:rPr lang="en-US" dirty="0"/>
              <a:t>What class-related podcast topic would </a:t>
            </a:r>
            <a:r>
              <a:rPr lang="en-US" i="1" dirty="0"/>
              <a:t>you </a:t>
            </a:r>
            <a:r>
              <a:rPr lang="en-US" dirty="0"/>
              <a:t>want to create for your students? </a:t>
            </a:r>
          </a:p>
        </p:txBody>
      </p:sp>
    </p:spTree>
    <p:extLst>
      <p:ext uri="{BB962C8B-B14F-4D97-AF65-F5344CB8AC3E}">
        <p14:creationId xmlns:p14="http://schemas.microsoft.com/office/powerpoint/2010/main" val="4141709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7D3FF-A6B8-08F0-F60F-2E1613A34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Recording the podcast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FE349-90B3-D982-617F-54E17C540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5"/>
            <a:ext cx="7243763" cy="420532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 recommend that </a:t>
            </a:r>
            <a:r>
              <a:rPr lang="en-US" i="1" u="sng" dirty="0"/>
              <a:t>you</a:t>
            </a:r>
            <a:r>
              <a:rPr lang="en-US" dirty="0"/>
              <a:t> also create a podcast</a:t>
            </a:r>
          </a:p>
          <a:p>
            <a:pPr lvl="1"/>
            <a:r>
              <a:rPr lang="en-US" dirty="0"/>
              <a:t>Same instructions &amp; requirements as the students</a:t>
            </a:r>
          </a:p>
          <a:p>
            <a:r>
              <a:rPr lang="en-US" i="1" u="sng" dirty="0"/>
              <a:t>The </a:t>
            </a:r>
            <a:r>
              <a:rPr lang="en-US" i="1" u="sng" dirty="0" err="1"/>
              <a:t>Psycholo</a:t>
            </a:r>
            <a:r>
              <a:rPr lang="en-US" i="1" u="sng" dirty="0"/>
              <a:t>-Gist</a:t>
            </a:r>
            <a:r>
              <a:rPr lang="en-US" i="1" dirty="0"/>
              <a:t> </a:t>
            </a:r>
            <a:r>
              <a:rPr lang="en-US" dirty="0"/>
              <a:t>by Casey &amp; Moses</a:t>
            </a:r>
            <a:endParaRPr lang="en-US" i="1" dirty="0"/>
          </a:p>
          <a:p>
            <a:pPr lvl="1"/>
            <a:r>
              <a:rPr lang="en-US" dirty="0"/>
              <a:t>“Biases in graduate school admissions”</a:t>
            </a:r>
          </a:p>
          <a:p>
            <a:pPr lvl="1"/>
            <a:r>
              <a:rPr lang="en-US" dirty="0"/>
              <a:t>A ‘first draft’ recording (don’t want it too perfect)</a:t>
            </a:r>
          </a:p>
          <a:p>
            <a:pPr lvl="1"/>
            <a:r>
              <a:rPr lang="en-US" dirty="0"/>
              <a:t>Written script, edited, added sound effects, intro/outro</a:t>
            </a:r>
          </a:p>
          <a:p>
            <a:r>
              <a:rPr lang="en-US" dirty="0"/>
              <a:t>Why would you make me do this?!</a:t>
            </a:r>
          </a:p>
          <a:p>
            <a:pPr lvl="1"/>
            <a:r>
              <a:rPr lang="en-US" dirty="0"/>
              <a:t>Become a better role model for your students</a:t>
            </a:r>
          </a:p>
          <a:p>
            <a:pPr lvl="2"/>
            <a:r>
              <a:rPr lang="en-US" dirty="0"/>
              <a:t>Your podcast can show </a:t>
            </a:r>
            <a:r>
              <a:rPr lang="en-US" i="1" dirty="0"/>
              <a:t>exactly </a:t>
            </a:r>
            <a:r>
              <a:rPr lang="en-US" dirty="0"/>
              <a:t>what you’re looking for</a:t>
            </a:r>
          </a:p>
          <a:p>
            <a:pPr lvl="2"/>
            <a:r>
              <a:rPr lang="en-US" dirty="0"/>
              <a:t>External podcasts are good references, not perfect</a:t>
            </a:r>
          </a:p>
          <a:p>
            <a:pPr lvl="1"/>
            <a:r>
              <a:rPr lang="en-US" dirty="0"/>
              <a:t>Become a better leader for your students</a:t>
            </a:r>
          </a:p>
          <a:p>
            <a:pPr lvl="2"/>
            <a:r>
              <a:rPr lang="en-US" dirty="0"/>
              <a:t>Lead by example so they feel more comfortable doing it</a:t>
            </a:r>
          </a:p>
          <a:p>
            <a:pPr lvl="2"/>
            <a:r>
              <a:rPr lang="en-US" dirty="0"/>
              <a:t>You learn software skills to guide students that struggle</a:t>
            </a:r>
          </a:p>
        </p:txBody>
      </p:sp>
      <p:pic>
        <p:nvPicPr>
          <p:cNvPr id="1026" name="Picture 2" descr="The Psycholo-Gist: Episode 1">
            <a:extLst>
              <a:ext uri="{FF2B5EF4-FFF2-40B4-BE49-F238E27FC236}">
                <a16:creationId xmlns:a16="http://schemas.microsoft.com/office/drawing/2014/main" id="{6F6C0687-7534-6B2A-F675-FE14E9AF64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25" b="7986"/>
          <a:stretch/>
        </p:blipFill>
        <p:spPr bwMode="auto">
          <a:xfrm>
            <a:off x="8220329" y="1793081"/>
            <a:ext cx="3893884" cy="3271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8816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44D3E-3BAB-305B-FB1E-D605E8DE2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process for creating the podcast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55306-FB00-8A1A-CE37-8C48237C2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4"/>
            <a:ext cx="10515600" cy="494788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Identified the topic: </a:t>
            </a:r>
          </a:p>
          <a:p>
            <a:pPr lvl="1"/>
            <a:r>
              <a:rPr lang="en-US" dirty="0"/>
              <a:t>An interest of mine and professionally-relevant topic</a:t>
            </a:r>
          </a:p>
          <a:p>
            <a:r>
              <a:rPr lang="en-US" dirty="0"/>
              <a:t>Finding a style:</a:t>
            </a:r>
          </a:p>
          <a:p>
            <a:pPr lvl="1"/>
            <a:r>
              <a:rPr lang="en-US" dirty="0"/>
              <a:t>An interview style (so that I could talk more than my partner)</a:t>
            </a:r>
          </a:p>
          <a:p>
            <a:r>
              <a:rPr lang="en-US" dirty="0"/>
              <a:t>Script: I wrote the script, didn’t want him to </a:t>
            </a:r>
            <a:r>
              <a:rPr lang="en-US" i="1" dirty="0"/>
              <a:t>have </a:t>
            </a:r>
            <a:r>
              <a:rPr lang="en-US" dirty="0"/>
              <a:t>to say my jokes</a:t>
            </a:r>
          </a:p>
          <a:p>
            <a:pPr lvl="1"/>
            <a:r>
              <a:rPr lang="en-US" dirty="0"/>
              <a:t>Was hard creating script for right time, took multiple iterations</a:t>
            </a:r>
          </a:p>
          <a:p>
            <a:r>
              <a:rPr lang="en-US" dirty="0"/>
              <a:t>Recording: opened Zoom, hit record, hit end, done</a:t>
            </a:r>
          </a:p>
          <a:p>
            <a:pPr lvl="1"/>
            <a:r>
              <a:rPr lang="en-US" dirty="0"/>
              <a:t>Recorded twice: 1</a:t>
            </a:r>
            <a:r>
              <a:rPr lang="en-US" baseline="30000" dirty="0"/>
              <a:t>st</a:t>
            </a:r>
            <a:r>
              <a:rPr lang="en-US" dirty="0"/>
              <a:t> to test audio and whether it even recorded, work out bugs</a:t>
            </a:r>
          </a:p>
          <a:p>
            <a:pPr lvl="1"/>
            <a:r>
              <a:rPr lang="en-US" dirty="0"/>
              <a:t>Worked off nerves for second recording</a:t>
            </a:r>
          </a:p>
          <a:p>
            <a:r>
              <a:rPr lang="en-US" dirty="0"/>
              <a:t>Before editing: AI generated cover art, found sound clips</a:t>
            </a:r>
          </a:p>
          <a:p>
            <a:pPr lvl="1"/>
            <a:r>
              <a:rPr lang="en-US" dirty="0"/>
              <a:t>AI is bad at generating sounds (or I’m bad at sounds to make good prompts)</a:t>
            </a:r>
          </a:p>
          <a:p>
            <a:pPr lvl="1"/>
            <a:r>
              <a:rPr lang="en-US" dirty="0"/>
              <a:t>Ominous thunder sound, </a:t>
            </a:r>
            <a:r>
              <a:rPr lang="en-US" dirty="0" err="1"/>
              <a:t>badum-tss</a:t>
            </a:r>
            <a:r>
              <a:rPr lang="en-US" dirty="0"/>
              <a:t>, intro/outro theme, </a:t>
            </a:r>
          </a:p>
          <a:p>
            <a:pPr lvl="1"/>
            <a:r>
              <a:rPr lang="en-US" dirty="0"/>
              <a:t>This was a very pleasing and enjoyable waste of time</a:t>
            </a:r>
          </a:p>
          <a:p>
            <a:r>
              <a:rPr lang="en-US" dirty="0"/>
              <a:t>Editing</a:t>
            </a:r>
          </a:p>
          <a:p>
            <a:pPr lvl="1"/>
            <a:r>
              <a:rPr lang="en-US" dirty="0"/>
              <a:t>2hr from downloaded software (Audacity) to completed podcast</a:t>
            </a:r>
          </a:p>
          <a:p>
            <a:pPr lvl="1"/>
            <a:r>
              <a:rPr lang="en-US" dirty="0"/>
              <a:t>Listened once through, didn’t bother with a second</a:t>
            </a:r>
          </a:p>
          <a:p>
            <a:pPr lvl="1"/>
            <a:r>
              <a:rPr lang="en-US" dirty="0"/>
              <a:t>Removed breaths, clicks of tongue, removed pauses, imported audio tracks, changed volume &amp; faded music</a:t>
            </a:r>
          </a:p>
        </p:txBody>
      </p:sp>
    </p:spTree>
    <p:extLst>
      <p:ext uri="{BB962C8B-B14F-4D97-AF65-F5344CB8AC3E}">
        <p14:creationId xmlns:p14="http://schemas.microsoft.com/office/powerpoint/2010/main" val="2950972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3BA8E-5F60-3928-E889-B1597BE3B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6ADC7-2DB6-5A26-A735-2400821FC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Recording environment</a:t>
            </a:r>
          </a:p>
          <a:p>
            <a:pPr lvl="1"/>
            <a:r>
              <a:rPr lang="en-US" dirty="0"/>
              <a:t>Quiet, non-echoic location</a:t>
            </a:r>
          </a:p>
          <a:p>
            <a:pPr lvl="1"/>
            <a:r>
              <a:rPr lang="en-US" dirty="0"/>
              <a:t>Home office, closets, blanket forts</a:t>
            </a:r>
          </a:p>
          <a:p>
            <a:pPr lvl="2"/>
            <a:r>
              <a:rPr lang="en-US" dirty="0"/>
              <a:t>Blanket &amp; jacket forts used by </a:t>
            </a:r>
            <a:r>
              <a:rPr lang="en-US" i="1" dirty="0"/>
              <a:t>NPR </a:t>
            </a:r>
            <a:r>
              <a:rPr lang="en-US" dirty="0"/>
              <a:t>journalists</a:t>
            </a:r>
          </a:p>
          <a:p>
            <a:r>
              <a:rPr lang="en-US" dirty="0"/>
              <a:t>Extra equipment NOT NECESSARY</a:t>
            </a:r>
          </a:p>
          <a:p>
            <a:pPr lvl="1"/>
            <a:r>
              <a:rPr lang="en-US" dirty="0"/>
              <a:t>Modern phones have great audio, that’s all you need</a:t>
            </a:r>
          </a:p>
          <a:p>
            <a:pPr lvl="2"/>
            <a:r>
              <a:rPr lang="en-US" dirty="0"/>
              <a:t>Not fool proof, still need to speak into the mic</a:t>
            </a:r>
          </a:p>
          <a:p>
            <a:r>
              <a:rPr lang="en-US" dirty="0"/>
              <a:t>Software (all done for free)</a:t>
            </a:r>
          </a:p>
          <a:p>
            <a:pPr lvl="1"/>
            <a:r>
              <a:rPr lang="en-US" b="1" dirty="0"/>
              <a:t>Editing</a:t>
            </a:r>
            <a:r>
              <a:rPr lang="en-US" dirty="0"/>
              <a:t>: Audacity allows free use of editing software with tutorials</a:t>
            </a:r>
          </a:p>
          <a:p>
            <a:pPr lvl="2"/>
            <a:r>
              <a:rPr lang="en-US" dirty="0"/>
              <a:t>Upload audio (mp3 file), edit &amp; publish podcast</a:t>
            </a:r>
          </a:p>
          <a:p>
            <a:pPr lvl="2"/>
            <a:r>
              <a:rPr lang="en-US" dirty="0"/>
              <a:t>From downloading app to finished product, ~2 hours of work</a:t>
            </a:r>
          </a:p>
          <a:p>
            <a:pPr lvl="1"/>
            <a:r>
              <a:rPr lang="en-US" b="1" dirty="0"/>
              <a:t>Recording</a:t>
            </a:r>
            <a:r>
              <a:rPr lang="en-US" dirty="0"/>
              <a:t>: Zoom is great for recording audio (just need audio file, not video)</a:t>
            </a:r>
          </a:p>
          <a:p>
            <a:pPr lvl="1"/>
            <a:r>
              <a:rPr lang="en-US" b="1" dirty="0"/>
              <a:t>General</a:t>
            </a:r>
            <a:r>
              <a:rPr lang="en-US" dirty="0"/>
              <a:t>: Noise cancellation software can be nice</a:t>
            </a:r>
          </a:p>
          <a:p>
            <a:pPr lvl="2"/>
            <a:r>
              <a:rPr lang="en-US" dirty="0"/>
              <a:t>Zoom has this embedded</a:t>
            </a:r>
          </a:p>
          <a:p>
            <a:pPr lvl="2"/>
            <a:r>
              <a:rPr lang="en-US" dirty="0" err="1"/>
              <a:t>Krisp</a:t>
            </a:r>
            <a:r>
              <a:rPr lang="en-US" dirty="0"/>
              <a:t> or 3</a:t>
            </a:r>
            <a:r>
              <a:rPr lang="en-US" baseline="30000" dirty="0"/>
              <a:t>rd</a:t>
            </a:r>
            <a:r>
              <a:rPr lang="en-US" dirty="0"/>
              <a:t> party sources (e.g., Nvidia broadcast on my personal computer)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3EF8CE5-2D62-796A-8B79-FB57166095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29" t="-1" b="-370"/>
          <a:stretch/>
        </p:blipFill>
        <p:spPr bwMode="auto">
          <a:xfrm>
            <a:off x="9658350" y="112712"/>
            <a:ext cx="2166937" cy="4536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6E6602-8854-9FF4-1304-C5EDA8B4159C}"/>
              </a:ext>
            </a:extLst>
          </p:cNvPr>
          <p:cNvSpPr txBox="1"/>
          <p:nvPr/>
        </p:nvSpPr>
        <p:spPr>
          <a:xfrm>
            <a:off x="10015538" y="4578821"/>
            <a:ext cx="1990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NPR </a:t>
            </a:r>
            <a:r>
              <a:rPr lang="en-US" dirty="0"/>
              <a:t>journalists recording audio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513229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EAAF-6E0F-ED1E-E3BD-D074D44DC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E5A4C-8C5C-15C3-BF84-DC7263420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5"/>
            <a:ext cx="10515600" cy="4939932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/>
              <a:t>NPR </a:t>
            </a:r>
            <a:r>
              <a:rPr lang="en-US" dirty="0"/>
              <a:t>has </a:t>
            </a:r>
            <a:r>
              <a:rPr lang="en-US" i="1" dirty="0"/>
              <a:t>tons </a:t>
            </a:r>
            <a:r>
              <a:rPr lang="en-US" dirty="0"/>
              <a:t>of resources, tips, and tricks for creating podcasts</a:t>
            </a:r>
          </a:p>
          <a:p>
            <a:pPr lvl="1"/>
            <a:r>
              <a:rPr lang="en-US" i="1" dirty="0"/>
              <a:t>Starting your podcast: A guide for students</a:t>
            </a:r>
          </a:p>
          <a:p>
            <a:pPr lvl="1"/>
            <a:r>
              <a:rPr lang="en-US" i="1" dirty="0"/>
              <a:t>Opening segments of your podcast</a:t>
            </a:r>
          </a:p>
          <a:p>
            <a:pPr lvl="1"/>
            <a:r>
              <a:rPr lang="en-US" dirty="0"/>
              <a:t>Music/sounds, creating scripts, voicing tips, podcast structuring,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Listen to other podcasts</a:t>
            </a:r>
          </a:p>
          <a:p>
            <a:pPr lvl="1"/>
            <a:r>
              <a:rPr lang="en-US" dirty="0"/>
              <a:t>How do they begin/end? </a:t>
            </a:r>
          </a:p>
          <a:p>
            <a:pPr lvl="1"/>
            <a:r>
              <a:rPr lang="en-US" dirty="0"/>
              <a:t>Different styles: interview, conversation, co-hosted, panel, storytelling</a:t>
            </a:r>
          </a:p>
          <a:p>
            <a:r>
              <a:rPr lang="en-US" dirty="0"/>
              <a:t>Create a script, practice reading to sound engaging</a:t>
            </a:r>
          </a:p>
          <a:p>
            <a:pPr lvl="1"/>
            <a:r>
              <a:rPr lang="en-US" dirty="0"/>
              <a:t>Edit script to sound more conversational than academic</a:t>
            </a:r>
          </a:p>
          <a:p>
            <a:r>
              <a:rPr lang="en-US" dirty="0"/>
              <a:t>During recording, if you make a mistake, keep going</a:t>
            </a:r>
          </a:p>
          <a:p>
            <a:pPr lvl="1"/>
            <a:r>
              <a:rPr lang="en-US" dirty="0"/>
              <a:t>Stop for a moment to reset yourself, start reading your part again</a:t>
            </a:r>
          </a:p>
          <a:p>
            <a:pPr lvl="2"/>
            <a:r>
              <a:rPr lang="en-US" i="1" dirty="0"/>
              <a:t>Very </a:t>
            </a:r>
            <a:r>
              <a:rPr lang="en-US" dirty="0"/>
              <a:t>easy to edit out ‘bad’ segments! </a:t>
            </a:r>
            <a:endParaRPr lang="en-US" i="1" dirty="0"/>
          </a:p>
          <a:p>
            <a:pPr lvl="2"/>
            <a:r>
              <a:rPr lang="en-US" i="1" dirty="0"/>
              <a:t>Can make audio cue (clap) to find it in audio file easier</a:t>
            </a:r>
          </a:p>
        </p:txBody>
      </p:sp>
    </p:spTree>
    <p:extLst>
      <p:ext uri="{BB962C8B-B14F-4D97-AF65-F5344CB8AC3E}">
        <p14:creationId xmlns:p14="http://schemas.microsoft.com/office/powerpoint/2010/main" val="9722400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A1D0-7D5A-CEB5-3C06-5C9DDDE11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FB003-4F55-B2C3-BA7C-BCCCCB8D6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5"/>
            <a:ext cx="6534477" cy="4205324"/>
          </a:xfrm>
        </p:spPr>
        <p:txBody>
          <a:bodyPr/>
          <a:lstStyle/>
          <a:p>
            <a:r>
              <a:rPr lang="en-US" dirty="0"/>
              <a:t>Big thanks to my collaborators:</a:t>
            </a:r>
          </a:p>
          <a:p>
            <a:pPr lvl="1"/>
            <a:r>
              <a:rPr lang="en-US" dirty="0"/>
              <a:t>ChatGPT</a:t>
            </a:r>
          </a:p>
          <a:p>
            <a:pPr lvl="1"/>
            <a:r>
              <a:rPr lang="en-US" dirty="0"/>
              <a:t>Microsoft Copilot</a:t>
            </a:r>
          </a:p>
          <a:p>
            <a:pPr lvl="1"/>
            <a:r>
              <a:rPr lang="en-US" i="1" dirty="0"/>
              <a:t>NPR</a:t>
            </a:r>
          </a:p>
          <a:p>
            <a:pPr lvl="1"/>
            <a:r>
              <a:rPr lang="en-US" dirty="0"/>
              <a:t>Random grad student at Audrey’s conference talking about podcasts </a:t>
            </a:r>
          </a:p>
          <a:p>
            <a:pPr lvl="1"/>
            <a:r>
              <a:rPr lang="en-US" dirty="0" err="1"/>
              <a:t>Toebi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70151A-64E5-2415-9277-15A5F1ABE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1402" y="886886"/>
            <a:ext cx="3487322" cy="46361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6C5CA0-5FF8-FCFB-1757-B1DCF88D2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9661" y="3434591"/>
            <a:ext cx="2018901" cy="24769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3EBC2F-7E54-923F-FE5B-061C8C3EE12D}"/>
              </a:ext>
            </a:extLst>
          </p:cNvPr>
          <p:cNvSpPr txBox="1"/>
          <p:nvPr/>
        </p:nvSpPr>
        <p:spPr>
          <a:xfrm>
            <a:off x="4750138" y="5911500"/>
            <a:ext cx="3737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https://github.com/CaseyGio/Podcast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D94645-0E2C-A3C2-6701-638AA8452663}"/>
              </a:ext>
            </a:extLst>
          </p:cNvPr>
          <p:cNvSpPr txBox="1"/>
          <p:nvPr/>
        </p:nvSpPr>
        <p:spPr>
          <a:xfrm>
            <a:off x="8822429" y="5473136"/>
            <a:ext cx="2385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 co-pilot and Copilot</a:t>
            </a:r>
          </a:p>
        </p:txBody>
      </p:sp>
    </p:spTree>
    <p:extLst>
      <p:ext uri="{BB962C8B-B14F-4D97-AF65-F5344CB8AC3E}">
        <p14:creationId xmlns:p14="http://schemas.microsoft.com/office/powerpoint/2010/main" val="440210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06362-BB8D-0E95-793D-C2440E707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1988"/>
          </a:xfrm>
        </p:spPr>
        <p:txBody>
          <a:bodyPr anchor="ctr"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96674-39E2-3BB0-1274-705F43263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41486"/>
            <a:ext cx="5181600" cy="4950888"/>
          </a:xfrm>
        </p:spPr>
        <p:txBody>
          <a:bodyPr>
            <a:normAutofit/>
          </a:bodyPr>
          <a:lstStyle/>
          <a:p>
            <a:r>
              <a:rPr lang="en-US" sz="1800" dirty="0"/>
              <a:t>Structure of the talk</a:t>
            </a:r>
          </a:p>
          <a:p>
            <a:pPr lvl="1"/>
            <a:r>
              <a:rPr lang="en-US" sz="1800" dirty="0"/>
              <a:t>Benefits of podcasts</a:t>
            </a:r>
          </a:p>
          <a:p>
            <a:pPr lvl="2"/>
            <a:r>
              <a:rPr lang="en-US" sz="1800" dirty="0"/>
              <a:t>Engagement, communication skills</a:t>
            </a:r>
          </a:p>
          <a:p>
            <a:pPr lvl="1"/>
            <a:r>
              <a:rPr lang="en-US" sz="1800" dirty="0"/>
              <a:t>Structuring the assessment for your class</a:t>
            </a:r>
          </a:p>
          <a:p>
            <a:pPr lvl="2"/>
            <a:r>
              <a:rPr lang="en-US" sz="1800" dirty="0"/>
              <a:t>5 check-ins/steps throughout the process</a:t>
            </a:r>
          </a:p>
          <a:p>
            <a:pPr lvl="1"/>
            <a:r>
              <a:rPr lang="en-US" sz="1800" dirty="0"/>
              <a:t>Small group discussion</a:t>
            </a:r>
          </a:p>
          <a:p>
            <a:pPr lvl="2"/>
            <a:r>
              <a:rPr lang="en-US" sz="1800" dirty="0"/>
              <a:t>Podcasts in your class</a:t>
            </a:r>
          </a:p>
          <a:p>
            <a:pPr lvl="1"/>
            <a:r>
              <a:rPr lang="en-US" sz="1800" dirty="0"/>
              <a:t>“Behind the scenes” (making of the podcast)</a:t>
            </a:r>
          </a:p>
          <a:p>
            <a:pPr lvl="2"/>
            <a:r>
              <a:rPr lang="en-US" sz="1800" dirty="0"/>
              <a:t>Technical and content tips</a:t>
            </a:r>
          </a:p>
          <a:p>
            <a:pPr lvl="1"/>
            <a:r>
              <a:rPr lang="en-US" sz="1800" dirty="0"/>
              <a:t>Q &amp; A </a:t>
            </a:r>
          </a:p>
          <a:p>
            <a:r>
              <a:rPr lang="en-US" sz="1800" dirty="0"/>
              <a:t>Resources provided (Scan QR code)</a:t>
            </a:r>
          </a:p>
          <a:p>
            <a:pPr lvl="1"/>
            <a:r>
              <a:rPr lang="en-US" sz="1800" dirty="0"/>
              <a:t>Instructions for every check-in/step of the process</a:t>
            </a:r>
          </a:p>
          <a:p>
            <a:pPr lvl="1"/>
            <a:r>
              <a:rPr lang="en-US" sz="1800" dirty="0"/>
              <a:t>Tips &amp; resources notes</a:t>
            </a:r>
          </a:p>
          <a:p>
            <a:pPr lvl="1"/>
            <a:r>
              <a:rPr lang="en-US" sz="1800" dirty="0"/>
              <a:t>Peer review guidance &amp; rubric</a:t>
            </a:r>
          </a:p>
          <a:p>
            <a:pPr marL="914524" lvl="2" indent="0">
              <a:buNone/>
            </a:pP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6709F9-42E7-8338-F844-2ED7DA494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0811" y="107716"/>
            <a:ext cx="3121556" cy="38297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EA858F-3071-EADD-718A-EDD7BEA6A45D}"/>
              </a:ext>
            </a:extLst>
          </p:cNvPr>
          <p:cNvSpPr txBox="1"/>
          <p:nvPr/>
        </p:nvSpPr>
        <p:spPr>
          <a:xfrm>
            <a:off x="8342616" y="3943848"/>
            <a:ext cx="3737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https://github.com/CaseyGio/Podcast</a:t>
            </a:r>
          </a:p>
        </p:txBody>
      </p:sp>
    </p:spTree>
    <p:extLst>
      <p:ext uri="{BB962C8B-B14F-4D97-AF65-F5344CB8AC3E}">
        <p14:creationId xmlns:p14="http://schemas.microsoft.com/office/powerpoint/2010/main" val="2247454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D1E1B-D534-01BF-C2C7-460836746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scientific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9B202-DBAC-555A-D84B-C65C8210E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4"/>
            <a:ext cx="10515600" cy="48159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About 1 in 5 Tik-Tok videos likely contain misinformation</a:t>
            </a:r>
          </a:p>
          <a:p>
            <a:pPr lvl="1"/>
            <a:r>
              <a:rPr lang="en-US" dirty="0"/>
              <a:t>Scientific literacy of content creators &amp; end-users is limited</a:t>
            </a:r>
          </a:p>
          <a:p>
            <a:pPr lvl="1"/>
            <a:r>
              <a:rPr lang="en-US" dirty="0"/>
              <a:t>Can we teach people to better present science? Of course! </a:t>
            </a:r>
          </a:p>
          <a:p>
            <a:r>
              <a:rPr lang="en-US" dirty="0"/>
              <a:t>“Communication skills” is a universally sought-after job skill</a:t>
            </a:r>
          </a:p>
          <a:p>
            <a:pPr lvl="1"/>
            <a:r>
              <a:rPr lang="en-US" dirty="0"/>
              <a:t>Presentation skills is second only to verbal communication </a:t>
            </a:r>
          </a:p>
          <a:p>
            <a:endParaRPr lang="en-US" dirty="0"/>
          </a:p>
          <a:p>
            <a:r>
              <a:rPr lang="en-US" dirty="0"/>
              <a:t>Scientific communication is </a:t>
            </a:r>
            <a:r>
              <a:rPr lang="en-US" i="1" dirty="0"/>
              <a:t>really </a:t>
            </a:r>
            <a:r>
              <a:rPr lang="en-US" dirty="0"/>
              <a:t>hard, podcasts can help</a:t>
            </a:r>
          </a:p>
          <a:p>
            <a:pPr lvl="1"/>
            <a:r>
              <a:rPr lang="en-US" dirty="0"/>
              <a:t>Translating jargon into everyday language</a:t>
            </a:r>
          </a:p>
          <a:p>
            <a:pPr lvl="1"/>
            <a:r>
              <a:rPr lang="en-US" dirty="0"/>
              <a:t>Creating engaging content on in-depth material for non-experts</a:t>
            </a:r>
          </a:p>
          <a:p>
            <a:pPr lvl="1"/>
            <a:r>
              <a:rPr lang="en-US" dirty="0"/>
              <a:t>Simplifying complex ideas to non-experts</a:t>
            </a:r>
          </a:p>
          <a:p>
            <a:pPr lvl="1"/>
            <a:r>
              <a:rPr lang="en-US" dirty="0"/>
              <a:t>Analyzing research and arguments to inform others</a:t>
            </a:r>
          </a:p>
          <a:p>
            <a:pPr lvl="1"/>
            <a:r>
              <a:rPr lang="en-US" dirty="0"/>
              <a:t>Spark interest in a topic through effective storytelling</a:t>
            </a:r>
          </a:p>
        </p:txBody>
      </p:sp>
      <p:pic>
        <p:nvPicPr>
          <p:cNvPr id="3074" name="Picture 2" descr="The Demon-Haunted World: Science as a Candle in the Dark [Book]">
            <a:extLst>
              <a:ext uri="{FF2B5EF4-FFF2-40B4-BE49-F238E27FC236}">
                <a16:creationId xmlns:a16="http://schemas.microsoft.com/office/drawing/2014/main" id="{E6E2E8A6-A4ED-9F71-1D17-0E8AAC633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5009" y="114953"/>
            <a:ext cx="1902406" cy="2824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r. Neil deGrasse Tyson - Ensemble Arts Philly">
            <a:extLst>
              <a:ext uri="{FF2B5EF4-FFF2-40B4-BE49-F238E27FC236}">
                <a16:creationId xmlns:a16="http://schemas.microsoft.com/office/drawing/2014/main" id="{68623F9C-1ABD-F70A-48E2-2AD53011F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5008" y="3000919"/>
            <a:ext cx="1884589" cy="1884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840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50AB7-A74A-5677-B56C-34049C59B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New tool, old ideas: Podcasts as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D84A5-2B02-20C5-AAA1-4E449200E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4"/>
            <a:ext cx="10515600" cy="48159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Presentations are a good assessment tool</a:t>
            </a:r>
          </a:p>
          <a:p>
            <a:r>
              <a:rPr lang="en-US" dirty="0"/>
              <a:t>Podcasts are more accessible, less stressful, and emphasize </a:t>
            </a:r>
            <a:r>
              <a:rPr lang="en-US" dirty="0" err="1"/>
              <a:t>braod</a:t>
            </a:r>
            <a:r>
              <a:rPr lang="en-US" dirty="0"/>
              <a:t> skills</a:t>
            </a:r>
          </a:p>
          <a:p>
            <a:r>
              <a:rPr lang="en-US" dirty="0"/>
              <a:t>Similarities</a:t>
            </a:r>
          </a:p>
          <a:p>
            <a:pPr lvl="1"/>
            <a:r>
              <a:rPr lang="en-US" dirty="0"/>
              <a:t>General presentation skills matter (organization, speaking)</a:t>
            </a:r>
          </a:p>
          <a:p>
            <a:pPr lvl="1"/>
            <a:r>
              <a:rPr lang="en-US" dirty="0"/>
              <a:t>Research and preparation are required to do well</a:t>
            </a:r>
          </a:p>
          <a:p>
            <a:pPr lvl="1"/>
            <a:r>
              <a:rPr lang="en-US" dirty="0"/>
              <a:t>Engaging the audience is important</a:t>
            </a:r>
          </a:p>
          <a:p>
            <a:r>
              <a:rPr lang="en-US" dirty="0"/>
              <a:t>Differences</a:t>
            </a:r>
          </a:p>
          <a:p>
            <a:pPr lvl="1"/>
            <a:r>
              <a:rPr lang="en-US" dirty="0"/>
              <a:t>Functional fixedness: creativity discouraged in traditional presentations</a:t>
            </a:r>
          </a:p>
          <a:p>
            <a:pPr lvl="1"/>
            <a:r>
              <a:rPr lang="en-US" dirty="0"/>
              <a:t>Added control over the presentation</a:t>
            </a:r>
          </a:p>
          <a:p>
            <a:pPr lvl="2"/>
            <a:r>
              <a:rPr lang="en-US" dirty="0"/>
              <a:t>Recorded format allows for editing &amp; re-recording</a:t>
            </a:r>
          </a:p>
          <a:p>
            <a:pPr lvl="2"/>
            <a:r>
              <a:rPr lang="en-US" dirty="0"/>
              <a:t>Reduces anxieties of in-person, one-take, live presentations</a:t>
            </a:r>
          </a:p>
          <a:p>
            <a:pPr lvl="1"/>
            <a:r>
              <a:rPr lang="en-US" dirty="0"/>
              <a:t>Permanence of product</a:t>
            </a:r>
          </a:p>
          <a:p>
            <a:pPr lvl="2"/>
            <a:r>
              <a:rPr lang="en-US" dirty="0"/>
              <a:t>Portfolio &amp; resume building, grad admissions, etc. </a:t>
            </a:r>
          </a:p>
        </p:txBody>
      </p:sp>
    </p:spTree>
    <p:extLst>
      <p:ext uri="{BB962C8B-B14F-4D97-AF65-F5344CB8AC3E}">
        <p14:creationId xmlns:p14="http://schemas.microsoft.com/office/powerpoint/2010/main" val="3461816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4B7C0-D682-C330-6E56-083FD691C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value of podcasts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94D14-5A03-C13C-8EF3-295A9FCA3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4"/>
            <a:ext cx="10515600" cy="483367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Deeper intellectual </a:t>
            </a:r>
            <a:r>
              <a:rPr lang="en-US" b="1" dirty="0"/>
              <a:t>engagement</a:t>
            </a:r>
            <a:r>
              <a:rPr lang="en-US" dirty="0"/>
              <a:t> with topics</a:t>
            </a:r>
          </a:p>
          <a:p>
            <a:pPr lvl="1"/>
            <a:r>
              <a:rPr lang="en-US" dirty="0"/>
              <a:t>Necessarily entails </a:t>
            </a:r>
            <a:r>
              <a:rPr lang="en-US" u="sng" dirty="0"/>
              <a:t>active</a:t>
            </a:r>
            <a:r>
              <a:rPr lang="en-US" dirty="0"/>
              <a:t> learning </a:t>
            </a:r>
          </a:p>
          <a:p>
            <a:pPr lvl="1"/>
            <a:r>
              <a:rPr lang="en-US" dirty="0"/>
              <a:t>Creative expression &amp; topic selection helps engagement by personalizing the product</a:t>
            </a:r>
          </a:p>
          <a:p>
            <a:pPr lvl="1"/>
            <a:r>
              <a:rPr lang="en-US" dirty="0"/>
              <a:t>Sense of ownership over their final product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b="1" dirty="0">
                <a:sym typeface="Wingdings" panose="05000000000000000000" pitchFamily="2" charset="2"/>
              </a:rPr>
              <a:t>Skill development</a:t>
            </a:r>
            <a:r>
              <a:rPr lang="en-US" dirty="0">
                <a:sym typeface="Wingdings" panose="05000000000000000000" pitchFamily="2" charset="2"/>
              </a:rPr>
              <a:t>, resume line items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An actual, recorded product that can be shared with others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Scientific research to gather, weigh, and create a story to explain complex ideas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Technical skills in sound editing, script writing, recording</a:t>
            </a:r>
          </a:p>
          <a:p>
            <a:r>
              <a:rPr lang="en-US" dirty="0">
                <a:sym typeface="Wingdings" panose="05000000000000000000" pitchFamily="2" charset="2"/>
              </a:rPr>
              <a:t>Collaborative </a:t>
            </a:r>
            <a:r>
              <a:rPr lang="en-US" b="1" dirty="0">
                <a:sym typeface="Wingdings" panose="05000000000000000000" pitchFamily="2" charset="2"/>
              </a:rPr>
              <a:t>learning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Shared responsibility helps make a daunting project easier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Different viewpoints, debates are even encouraged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Students can play to their strengths in a group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/>
              <a:t>So, how do we implement a podcast in our courses? </a:t>
            </a:r>
          </a:p>
          <a:p>
            <a:endParaRPr lang="en-US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301307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DE75C-5785-F016-7FA4-787467D8E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Structuring the podcast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A449B-C476-8539-A64A-52FB8468E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Multiple check-ins helps </a:t>
            </a:r>
            <a:r>
              <a:rPr lang="en-US" sz="2400" i="1" dirty="0"/>
              <a:t>students</a:t>
            </a:r>
            <a:r>
              <a:rPr lang="en-US" sz="2400" dirty="0"/>
              <a:t> &amp; </a:t>
            </a:r>
            <a:r>
              <a:rPr lang="en-US" sz="2400" i="1" dirty="0"/>
              <a:t>faculty</a:t>
            </a:r>
          </a:p>
          <a:p>
            <a:pPr lvl="1"/>
            <a:r>
              <a:rPr lang="en-US" sz="2000" i="1" dirty="0"/>
              <a:t>Reasonable </a:t>
            </a:r>
            <a:r>
              <a:rPr lang="en-US" sz="2000" dirty="0"/>
              <a:t>and continued progress across long period of time</a:t>
            </a:r>
          </a:p>
          <a:p>
            <a:pPr lvl="1"/>
            <a:r>
              <a:rPr lang="en-US" sz="2000" dirty="0"/>
              <a:t>Feedback opportunities</a:t>
            </a:r>
          </a:p>
          <a:p>
            <a:pPr lvl="1"/>
            <a:r>
              <a:rPr lang="en-US" sz="2000" dirty="0"/>
              <a:t>Diligent work on first steps make the final podcast stronger</a:t>
            </a:r>
          </a:p>
          <a:p>
            <a:r>
              <a:rPr lang="en-US" sz="2400" i="1" dirty="0"/>
              <a:t>Personnel Selection &amp; Talent Management</a:t>
            </a:r>
          </a:p>
          <a:p>
            <a:pPr lvl="1"/>
            <a:r>
              <a:rPr lang="en-US" sz="2000" dirty="0"/>
              <a:t>My students had a smaller project during the first few weeks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0629949-C210-85ED-C1FE-934846C6B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9161808"/>
              </p:ext>
            </p:extLst>
          </p:nvPr>
        </p:nvGraphicFramePr>
        <p:xfrm>
          <a:off x="2057628" y="3601014"/>
          <a:ext cx="6962775" cy="2595880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876300">
                  <a:extLst>
                    <a:ext uri="{9D8B030D-6E8A-4147-A177-3AD203B41FA5}">
                      <a16:colId xmlns:a16="http://schemas.microsoft.com/office/drawing/2014/main" val="2799790565"/>
                    </a:ext>
                  </a:extLst>
                </a:gridCol>
                <a:gridCol w="4148138">
                  <a:extLst>
                    <a:ext uri="{9D8B030D-6E8A-4147-A177-3AD203B41FA5}">
                      <a16:colId xmlns:a16="http://schemas.microsoft.com/office/drawing/2014/main" val="2901015058"/>
                    </a:ext>
                  </a:extLst>
                </a:gridCol>
                <a:gridCol w="1938337">
                  <a:extLst>
                    <a:ext uri="{9D8B030D-6E8A-4147-A177-3AD203B41FA5}">
                      <a16:colId xmlns:a16="http://schemas.microsoft.com/office/drawing/2014/main" val="2263926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Week</a:t>
                      </a:r>
                    </a:p>
                  </a:txBody>
                  <a:tcPr>
                    <a:solidFill>
                      <a:srgbClr val="F14E2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Check-in stage</a:t>
                      </a:r>
                    </a:p>
                  </a:txBody>
                  <a:tcPr>
                    <a:solidFill>
                      <a:srgbClr val="F14E2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to complete</a:t>
                      </a:r>
                    </a:p>
                  </a:txBody>
                  <a:tcPr>
                    <a:solidFill>
                      <a:srgbClr val="F14E2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8602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Podcast &amp; groups assigned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0472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52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Topic selection &amp; brainstorming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52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 weeks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2916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Outline &amp; planning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weeks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655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Podcast creation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 weeks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5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Peer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weeks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346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&amp; self reflection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weeks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6448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5572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E92DD-EF75-DA97-9A59-5E776452A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Check-in 1) Groups &amp; topic selection (2 weeks)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C0B03-905B-CC4A-A27E-F4370A544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5"/>
            <a:ext cx="10515600" cy="495462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Generally recommended group sizes</a:t>
            </a:r>
          </a:p>
          <a:p>
            <a:pPr lvl="1"/>
            <a:r>
              <a:rPr lang="en-US" dirty="0"/>
              <a:t>Graduate students: ~2</a:t>
            </a:r>
          </a:p>
          <a:p>
            <a:pPr lvl="1"/>
            <a:r>
              <a:rPr lang="en-US" dirty="0"/>
              <a:t>Undergraduates: 2 to 5</a:t>
            </a:r>
          </a:p>
          <a:p>
            <a:r>
              <a:rPr lang="en-US" dirty="0"/>
              <a:t>I prefer randomized groups</a:t>
            </a:r>
          </a:p>
          <a:p>
            <a:pPr lvl="1"/>
            <a:r>
              <a:rPr lang="en-US" dirty="0"/>
              <a:t>Fairness, nobody “left out”</a:t>
            </a:r>
          </a:p>
          <a:p>
            <a:pPr lvl="1"/>
            <a:r>
              <a:rPr lang="en-US" dirty="0"/>
              <a:t>Diligently selected groups by instructor may be preferrable </a:t>
            </a:r>
          </a:p>
          <a:p>
            <a:r>
              <a:rPr lang="en-US" dirty="0"/>
              <a:t>Topic: “Fairness and/or bias in personnel selection”</a:t>
            </a:r>
          </a:p>
          <a:p>
            <a:pPr lvl="1"/>
            <a:r>
              <a:rPr lang="en-US" u="sng" dirty="0"/>
              <a:t>My choice</a:t>
            </a:r>
            <a:r>
              <a:rPr lang="en-US" dirty="0"/>
              <a:t> was general topic for the whole class</a:t>
            </a:r>
          </a:p>
          <a:p>
            <a:pPr lvl="1"/>
            <a:r>
              <a:rPr lang="en-US" dirty="0"/>
              <a:t>Groups pick a topic within (e.g., AI screening biases, disability discrimination)</a:t>
            </a:r>
          </a:p>
          <a:p>
            <a:pPr lvl="1"/>
            <a:r>
              <a:rPr lang="en-US" dirty="0"/>
              <a:t>NOTE: 2.5 groups had the same topic by chance</a:t>
            </a:r>
          </a:p>
          <a:p>
            <a:r>
              <a:rPr lang="en-US" i="1" dirty="0"/>
              <a:t>Submission content</a:t>
            </a:r>
            <a:r>
              <a:rPr lang="en-US" dirty="0"/>
              <a:t>:</a:t>
            </a:r>
          </a:p>
          <a:p>
            <a:pPr lvl="1"/>
            <a:r>
              <a:rPr lang="en-US" b="1" dirty="0"/>
              <a:t>Topic</a:t>
            </a:r>
            <a:r>
              <a:rPr lang="en-US" dirty="0"/>
              <a:t> – what they will talk about</a:t>
            </a:r>
          </a:p>
          <a:p>
            <a:pPr lvl="1"/>
            <a:r>
              <a:rPr lang="en-US" b="1" dirty="0"/>
              <a:t>Purpose</a:t>
            </a:r>
            <a:r>
              <a:rPr lang="en-US" dirty="0"/>
              <a:t> – what they want to achieve (inform, convince, critical review, etc.)</a:t>
            </a:r>
          </a:p>
          <a:p>
            <a:pPr lvl="1"/>
            <a:r>
              <a:rPr lang="en-US" b="1" dirty="0"/>
              <a:t>Audience</a:t>
            </a:r>
            <a:r>
              <a:rPr lang="en-US" dirty="0"/>
              <a:t> – who they will address (grad students, gen public, policymakers)</a:t>
            </a:r>
          </a:p>
          <a:p>
            <a:pPr lvl="1"/>
            <a:r>
              <a:rPr lang="en-US" b="1" dirty="0"/>
              <a:t>Content</a:t>
            </a:r>
            <a:r>
              <a:rPr lang="en-US" dirty="0"/>
              <a:t> ideas – key points, stories, examples, research to address in podcast</a:t>
            </a:r>
          </a:p>
        </p:txBody>
      </p:sp>
    </p:spTree>
    <p:extLst>
      <p:ext uri="{BB962C8B-B14F-4D97-AF65-F5344CB8AC3E}">
        <p14:creationId xmlns:p14="http://schemas.microsoft.com/office/powerpoint/2010/main" val="2181354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C40A7-85D1-BF17-E61D-B76F44FAF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Check-in 2) Outline &amp; plan (2 weeks)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19914-77BB-13FE-E03D-B0DD8E344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4"/>
            <a:ext cx="10515600" cy="487061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Very similar to other presentation/paper outlines</a:t>
            </a:r>
          </a:p>
          <a:p>
            <a:pPr lvl="1"/>
            <a:r>
              <a:rPr lang="en-US" dirty="0"/>
              <a:t>Additional consideration of podcast elements</a:t>
            </a:r>
          </a:p>
          <a:p>
            <a:pPr lvl="1"/>
            <a:r>
              <a:rPr lang="en-US" dirty="0"/>
              <a:t>Submission materials are bolded elements</a:t>
            </a:r>
          </a:p>
          <a:p>
            <a:r>
              <a:rPr lang="en-US" b="1" dirty="0"/>
              <a:t>Introduction</a:t>
            </a:r>
            <a:r>
              <a:rPr lang="en-US" dirty="0"/>
              <a:t>: How is the topic introduced</a:t>
            </a:r>
          </a:p>
          <a:p>
            <a:pPr lvl="1"/>
            <a:r>
              <a:rPr lang="en-US" dirty="0"/>
              <a:t>What’s the ‘hook’?</a:t>
            </a:r>
          </a:p>
          <a:p>
            <a:pPr lvl="1"/>
            <a:r>
              <a:rPr lang="en-US" dirty="0"/>
              <a:t>Statement of podcast’s purpose/intention</a:t>
            </a:r>
          </a:p>
          <a:p>
            <a:r>
              <a:rPr lang="en-US" b="1" dirty="0"/>
              <a:t>Content</a:t>
            </a:r>
            <a:r>
              <a:rPr lang="en-US" dirty="0"/>
              <a:t>: How will you achieve the purpose</a:t>
            </a:r>
          </a:p>
          <a:p>
            <a:pPr lvl="1"/>
            <a:r>
              <a:rPr lang="en-US" dirty="0"/>
              <a:t>What’s the logical sequence for the podcast</a:t>
            </a:r>
          </a:p>
          <a:p>
            <a:pPr lvl="1"/>
            <a:r>
              <a:rPr lang="en-US" dirty="0"/>
              <a:t>What’re the main points, key lines of evidence</a:t>
            </a:r>
          </a:p>
          <a:p>
            <a:pPr lvl="1"/>
            <a:r>
              <a:rPr lang="en-US" dirty="0"/>
              <a:t>How will you transition between main points</a:t>
            </a:r>
          </a:p>
          <a:p>
            <a:r>
              <a:rPr lang="en-US" b="1" dirty="0"/>
              <a:t>Conclusion</a:t>
            </a:r>
            <a:r>
              <a:rPr lang="en-US" dirty="0"/>
              <a:t>: How will you wrap up</a:t>
            </a:r>
          </a:p>
          <a:p>
            <a:pPr lvl="1"/>
            <a:r>
              <a:rPr lang="en-US" dirty="0"/>
              <a:t>What’s the ‘call-to-action’</a:t>
            </a:r>
          </a:p>
          <a:p>
            <a:pPr lvl="1"/>
            <a:r>
              <a:rPr lang="en-US" dirty="0"/>
              <a:t>Summarize main point(s)</a:t>
            </a:r>
          </a:p>
          <a:p>
            <a:r>
              <a:rPr lang="en-US" dirty="0"/>
              <a:t>Additional submission materials: </a:t>
            </a:r>
          </a:p>
          <a:p>
            <a:pPr lvl="1"/>
            <a:r>
              <a:rPr lang="en-US" b="1" dirty="0"/>
              <a:t>Added podcast audio/video elements</a:t>
            </a:r>
            <a:r>
              <a:rPr lang="en-US" dirty="0"/>
              <a:t>: e.g., sounds, clips, music, etc. </a:t>
            </a:r>
          </a:p>
          <a:p>
            <a:pPr lvl="1"/>
            <a:r>
              <a:rPr lang="en-US" b="1" dirty="0"/>
              <a:t>Group responsibilities</a:t>
            </a:r>
            <a:r>
              <a:rPr lang="en-US" dirty="0"/>
              <a:t>: Who is doing what (“Both must be recorded roughly equally”)</a:t>
            </a:r>
          </a:p>
        </p:txBody>
      </p:sp>
    </p:spTree>
    <p:extLst>
      <p:ext uri="{BB962C8B-B14F-4D97-AF65-F5344CB8AC3E}">
        <p14:creationId xmlns:p14="http://schemas.microsoft.com/office/powerpoint/2010/main" val="2910173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683E6-DF35-6259-7100-32F9747DB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Check-in 3) Record the podcast (4 weeks)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7795A-721F-80D3-6C77-D4C037FA1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744"/>
            <a:ext cx="10515600" cy="494494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General assignment details</a:t>
            </a:r>
          </a:p>
          <a:p>
            <a:pPr lvl="1"/>
            <a:r>
              <a:rPr lang="en-US" dirty="0"/>
              <a:t>12- to 15-minute podcast (~10 min for undergrad groups, 5-7 min for solo)</a:t>
            </a:r>
          </a:p>
          <a:p>
            <a:pPr lvl="1"/>
            <a:r>
              <a:rPr lang="en-US" dirty="0"/>
              <a:t>Modality</a:t>
            </a:r>
          </a:p>
          <a:p>
            <a:pPr lvl="2"/>
            <a:r>
              <a:rPr lang="en-US" dirty="0"/>
              <a:t>Audio is required</a:t>
            </a:r>
          </a:p>
          <a:p>
            <a:pPr lvl="2"/>
            <a:r>
              <a:rPr lang="en-US" dirty="0"/>
              <a:t>Video is optional</a:t>
            </a:r>
          </a:p>
          <a:p>
            <a:pPr lvl="1"/>
            <a:r>
              <a:rPr lang="en-US" dirty="0"/>
              <a:t>Scientifically-grounded evidence </a:t>
            </a:r>
          </a:p>
          <a:p>
            <a:pPr lvl="2"/>
            <a:r>
              <a:rPr lang="en-US" dirty="0"/>
              <a:t>No formalized requirement (e.g., “5 peer-reviewed papers”)</a:t>
            </a:r>
          </a:p>
          <a:p>
            <a:pPr lvl="2"/>
            <a:r>
              <a:rPr lang="en-US" dirty="0"/>
              <a:t>Likely want to add some formality</a:t>
            </a:r>
          </a:p>
          <a:p>
            <a:pPr lvl="1"/>
            <a:r>
              <a:rPr lang="en-US" dirty="0"/>
              <a:t>Topic must address “Fairness and/or bias in personnel selection”</a:t>
            </a:r>
          </a:p>
          <a:p>
            <a:r>
              <a:rPr lang="en-US" dirty="0"/>
              <a:t>Submission instructions (i.e., file formats)</a:t>
            </a:r>
          </a:p>
          <a:p>
            <a:pPr lvl="1"/>
            <a:r>
              <a:rPr lang="en-US" dirty="0"/>
              <a:t>Mp4 is generally universal A/V file format</a:t>
            </a:r>
          </a:p>
          <a:p>
            <a:pPr lvl="1"/>
            <a:r>
              <a:rPr lang="en-US" dirty="0"/>
              <a:t>Audacity or other uploaded resources with </a:t>
            </a:r>
            <a:r>
              <a:rPr lang="en-US" b="1" dirty="0"/>
              <a:t>accessible </a:t>
            </a:r>
            <a:r>
              <a:rPr lang="en-US" dirty="0"/>
              <a:t>link</a:t>
            </a:r>
          </a:p>
          <a:p>
            <a:pPr lvl="2"/>
            <a:r>
              <a:rPr lang="en-US" dirty="0"/>
              <a:t>I downloaded the mp3 from Audacity, best of both worlds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75717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D57AFC9A-FBCB-4A8D-A1BF-D11AE606D7D3}" vid="{D989F47A-445F-45CF-BD93-A8A04D067A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692A3D7216D334DBCD2C63914F2ADFF" ma:contentTypeVersion="10" ma:contentTypeDescription="Create a new document." ma:contentTypeScope="" ma:versionID="530c662967a52b41c2cd1cd0299942d8">
  <xsd:schema xmlns:xsd="http://www.w3.org/2001/XMLSchema" xmlns:xs="http://www.w3.org/2001/XMLSchema" xmlns:p="http://schemas.microsoft.com/office/2006/metadata/properties" xmlns:ns2="658e7f4f-3eae-4fff-8b92-7fd410b627b0" targetNamespace="http://schemas.microsoft.com/office/2006/metadata/properties" ma:root="true" ma:fieldsID="fd8a91f379cfd10e82d58ec57867f8ec" ns2:_="">
    <xsd:import namespace="658e7f4f-3eae-4fff-8b92-7fd410b627b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8e7f4f-3eae-4fff-8b92-7fd410b627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5F011C9-6572-4E3B-BA4C-E687532965A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197415-BC9D-4352-8615-FFE6194E5163}">
  <ds:schemaRefs>
    <ds:schemaRef ds:uri="http://www.w3.org/XML/1998/namespace"/>
    <ds:schemaRef ds:uri="658e7f4f-3eae-4fff-8b92-7fd410b627b0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4DDC8CC5-7C70-4452-94F7-363BBCA925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58e7f4f-3eae-4fff-8b92-7fd410b627b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AUM PPT Template</Template>
  <TotalTime>270</TotalTime>
  <Words>1760</Words>
  <Application>Microsoft Office PowerPoint</Application>
  <PresentationFormat>Widescreen</PresentationFormat>
  <Paragraphs>243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.AppleSystemUIFont</vt:lpstr>
      <vt:lpstr>Arial</vt:lpstr>
      <vt:lpstr>Calibri</vt:lpstr>
      <vt:lpstr>FiraGO</vt:lpstr>
      <vt:lpstr>LucidaGrande</vt:lpstr>
      <vt:lpstr>Wingdings</vt:lpstr>
      <vt:lpstr>1_Office Theme</vt:lpstr>
      <vt:lpstr>Student podcasts in class</vt:lpstr>
      <vt:lpstr>Overview</vt:lpstr>
      <vt:lpstr>Teaching scientific communication</vt:lpstr>
      <vt:lpstr>New tool, old ideas: Podcasts as presentation</vt:lpstr>
      <vt:lpstr>The value of podcasts</vt:lpstr>
      <vt:lpstr>Structuring the podcast assessment</vt:lpstr>
      <vt:lpstr>Check-in 1) Groups &amp; topic selection (2 weeks)</vt:lpstr>
      <vt:lpstr>Check-in 2) Outline &amp; plan (2 weeks)</vt:lpstr>
      <vt:lpstr>Check-in 3) Record the podcast (4 weeks)</vt:lpstr>
      <vt:lpstr>Check-in 4) Peer review (2 weeks)</vt:lpstr>
      <vt:lpstr>Peer review</vt:lpstr>
      <vt:lpstr>Check-in 5) Reflection (2 weeks)</vt:lpstr>
      <vt:lpstr>Small group discussion</vt:lpstr>
      <vt:lpstr>Recording the podcast</vt:lpstr>
      <vt:lpstr>My process for creating the podcast</vt:lpstr>
      <vt:lpstr>Technical tips</vt:lpstr>
      <vt:lpstr>Content tips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 podcasts in class</dc:title>
  <dc:creator>Casey Giordano</dc:creator>
  <cp:lastModifiedBy>Casey Giordano</cp:lastModifiedBy>
  <cp:revision>7</cp:revision>
  <dcterms:created xsi:type="dcterms:W3CDTF">2025-03-20T15:47:07Z</dcterms:created>
  <dcterms:modified xsi:type="dcterms:W3CDTF">2025-03-28T16:41:15Z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0x010100F692A3D7216D334DBCD2C63914F2ADFF</vt:lpwstr>
  </property>
  <property fmtid="{D5CDD505-2E9C-101B-9397-08002B2CF9AE}" pid="3" name="xd_ProgID">
    <vt:lpwstr/>
  </property>
  <property fmtid="{D5CDD505-2E9C-101B-9397-08002B2CF9AE}" pid="4" name="ComplianceAssetId">
    <vt:lpwstr/>
  </property>
  <property fmtid="{D5CDD505-2E9C-101B-9397-08002B2CF9AE}" pid="5" name="TemplateUrl">
    <vt:lpwstr/>
  </property>
  <property fmtid="{D5CDD505-2E9C-101B-9397-08002B2CF9AE}" pid="6" name="_ExtendedDescription">
    <vt:lpwstr/>
  </property>
  <property fmtid="{D5CDD505-2E9C-101B-9397-08002B2CF9AE}" pid="7" name="xd_Signature">
    <vt:bool>false</vt:bool>
  </property>
  <property fmtid="{D5CDD505-2E9C-101B-9397-08002B2CF9AE}" pid="8" name="_SharedFileIndex">
    <vt:lpwstr/>
  </property>
  <property fmtid="{D5CDD505-2E9C-101B-9397-08002B2CF9AE}" pid="9" name="_SourceUrl">
    <vt:lpwstr/>
  </property>
</Properties>
</file>

<file path=docProps/thumbnail.jpeg>
</file>